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669075" cy="9926625"/>
  <p:embeddedFontLst>
    <p:embeddedFont>
      <p:font typeface="Nunito"/>
      <p:regular r:id="rId19"/>
      <p:bold r:id="rId20"/>
      <p:italic r:id="rId21"/>
      <p:boldItalic r:id="rId22"/>
    </p:embeddedFont>
    <p:embeddedFont>
      <p:font typeface="Garamond"/>
      <p:regular r:id="rId23"/>
      <p:bold r:id="rId24"/>
      <p:italic r:id="rId25"/>
      <p:boldItalic r:id="rId26"/>
    </p:embeddedFont>
    <p:embeddedFont>
      <p:font typeface="Book Antiqua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1" roundtripDataSignature="AMtx7mjdhlv6TeVn8UKG/9S6kDtKYAjJ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.fntdata"/><Relationship Id="rId22" Type="http://schemas.openxmlformats.org/officeDocument/2006/relationships/font" Target="fonts/Nunito-boldItalic.fntdata"/><Relationship Id="rId21" Type="http://schemas.openxmlformats.org/officeDocument/2006/relationships/font" Target="fonts/Nunito-italic.fntdata"/><Relationship Id="rId24" Type="http://schemas.openxmlformats.org/officeDocument/2006/relationships/font" Target="fonts/Garamond-bold.fntdata"/><Relationship Id="rId23" Type="http://schemas.openxmlformats.org/officeDocument/2006/relationships/font" Target="fonts/Garamon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Garamond-boldItalic.fntdata"/><Relationship Id="rId25" Type="http://schemas.openxmlformats.org/officeDocument/2006/relationships/font" Target="fonts/Garamond-italic.fntdata"/><Relationship Id="rId28" Type="http://schemas.openxmlformats.org/officeDocument/2006/relationships/font" Target="fonts/BookAntiqua-bold.fntdata"/><Relationship Id="rId27" Type="http://schemas.openxmlformats.org/officeDocument/2006/relationships/font" Target="fonts/BookAntiqu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BookAntiqua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customschemas.google.com/relationships/presentationmetadata" Target="metadata"/><Relationship Id="rId30" Type="http://schemas.openxmlformats.org/officeDocument/2006/relationships/font" Target="fonts/BookAntiqua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Nunito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p1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8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1" name="Google Shape;181;p8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9" name="Google Shape;189;p9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5" name="Google Shape;195;p10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1" name="Google Shape;201;p11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8" name="Google Shape;138;p2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4" name="Google Shape;144;p3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a6a7b7e2fc_0_7:notes"/>
          <p:cNvSpPr txBox="1"/>
          <p:nvPr>
            <p:ph idx="1" type="body"/>
          </p:nvPr>
        </p:nvSpPr>
        <p:spPr>
          <a:xfrm>
            <a:off x="666900" y="4715125"/>
            <a:ext cx="53352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g1a6a7b7e2fc_0_7:notes"/>
          <p:cNvSpPr/>
          <p:nvPr>
            <p:ph idx="2" type="sldImg"/>
          </p:nvPr>
        </p:nvSpPr>
        <p:spPr>
          <a:xfrm>
            <a:off x="1111725" y="744475"/>
            <a:ext cx="44463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a6a7b7e2fc_0_15:notes"/>
          <p:cNvSpPr txBox="1"/>
          <p:nvPr>
            <p:ph idx="1" type="body"/>
          </p:nvPr>
        </p:nvSpPr>
        <p:spPr>
          <a:xfrm>
            <a:off x="666900" y="4715125"/>
            <a:ext cx="53352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4" name="Google Shape;154;g1a6a7b7e2fc_0_15:notes"/>
          <p:cNvSpPr/>
          <p:nvPr>
            <p:ph idx="2" type="sldImg"/>
          </p:nvPr>
        </p:nvSpPr>
        <p:spPr>
          <a:xfrm>
            <a:off x="1111725" y="744475"/>
            <a:ext cx="44463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9" name="Google Shape;159;p4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4" name="Google Shape;164;p5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9" name="Google Shape;169;p6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:notes"/>
          <p:cNvSpPr txBox="1"/>
          <p:nvPr>
            <p:ph idx="1" type="body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5" name="Google Shape;175;p7:notes"/>
          <p:cNvSpPr/>
          <p:nvPr>
            <p:ph idx="2" type="sldImg"/>
          </p:nvPr>
        </p:nvSpPr>
        <p:spPr>
          <a:xfrm>
            <a:off x="1111725" y="744475"/>
            <a:ext cx="444625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4125e7f2b7_0_1230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g14125e7f2b7_0_1230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g14125e7f2b7_0_1230"/>
          <p:cNvSpPr/>
          <p:nvPr/>
        </p:nvSpPr>
        <p:spPr>
          <a:xfrm rot="10800000">
            <a:off x="5058905" y="-100"/>
            <a:ext cx="4085100" cy="27369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g14125e7f2b7_0_1230"/>
          <p:cNvSpPr/>
          <p:nvPr/>
        </p:nvSpPr>
        <p:spPr>
          <a:xfrm>
            <a:off x="20327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" name="Google Shape;14;g14125e7f2b7_0_1230"/>
          <p:cNvGrpSpPr/>
          <p:nvPr/>
        </p:nvGrpSpPr>
        <p:grpSpPr>
          <a:xfrm>
            <a:off x="255200" y="790"/>
            <a:ext cx="2250363" cy="1392365"/>
            <a:chOff x="255200" y="592"/>
            <a:chExt cx="2250363" cy="1044300"/>
          </a:xfrm>
        </p:grpSpPr>
        <p:sp>
          <p:nvSpPr>
            <p:cNvPr id="15" name="Google Shape;15;g14125e7f2b7_0_1230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g14125e7f2b7_0_1230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g14125e7f2b7_0_1230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18;g14125e7f2b7_0_1230"/>
          <p:cNvGrpSpPr/>
          <p:nvPr/>
        </p:nvGrpSpPr>
        <p:grpSpPr>
          <a:xfrm>
            <a:off x="905395" y="790"/>
            <a:ext cx="2250363" cy="1392365"/>
            <a:chOff x="905395" y="592"/>
            <a:chExt cx="2250363" cy="1044300"/>
          </a:xfrm>
        </p:grpSpPr>
        <p:sp>
          <p:nvSpPr>
            <p:cNvPr id="19" name="Google Shape;19;g14125e7f2b7_0_1230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g14125e7f2b7_0_123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g14125e7f2b7_0_1230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" name="Google Shape;22;g14125e7f2b7_0_1230"/>
          <p:cNvGrpSpPr/>
          <p:nvPr/>
        </p:nvGrpSpPr>
        <p:grpSpPr>
          <a:xfrm>
            <a:off x="7057468" y="6784"/>
            <a:ext cx="1851281" cy="1002839"/>
            <a:chOff x="6917201" y="0"/>
            <a:chExt cx="2227776" cy="863400"/>
          </a:xfrm>
        </p:grpSpPr>
        <p:sp>
          <p:nvSpPr>
            <p:cNvPr id="23" name="Google Shape;23;g14125e7f2b7_0_123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g14125e7f2b7_0_1230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g14125e7f2b7_0_1230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" name="Google Shape;26;g14125e7f2b7_0_1230"/>
          <p:cNvGrpSpPr/>
          <p:nvPr/>
        </p:nvGrpSpPr>
        <p:grpSpPr>
          <a:xfrm>
            <a:off x="6553032" y="5623802"/>
            <a:ext cx="2389067" cy="1234317"/>
            <a:chOff x="6917201" y="0"/>
            <a:chExt cx="2227776" cy="863400"/>
          </a:xfrm>
        </p:grpSpPr>
        <p:sp>
          <p:nvSpPr>
            <p:cNvPr id="27" name="Google Shape;27;g14125e7f2b7_0_123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g14125e7f2b7_0_1230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g14125e7f2b7_0_1230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" name="Google Shape;30;g14125e7f2b7_0_1230"/>
          <p:cNvGrpSpPr/>
          <p:nvPr/>
        </p:nvGrpSpPr>
        <p:grpSpPr>
          <a:xfrm>
            <a:off x="199149" y="5407536"/>
            <a:ext cx="2795413" cy="1444382"/>
            <a:chOff x="6917201" y="0"/>
            <a:chExt cx="2227776" cy="863400"/>
          </a:xfrm>
        </p:grpSpPr>
        <p:sp>
          <p:nvSpPr>
            <p:cNvPr id="31" name="Google Shape;31;g14125e7f2b7_0_123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g14125e7f2b7_0_1230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g14125e7f2b7_0_1230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g14125e7f2b7_0_1230"/>
          <p:cNvSpPr txBox="1"/>
          <p:nvPr>
            <p:ph type="ctrTitle"/>
          </p:nvPr>
        </p:nvSpPr>
        <p:spPr>
          <a:xfrm>
            <a:off x="1858703" y="2430444"/>
            <a:ext cx="5361300" cy="193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g14125e7f2b7_0_1230"/>
          <p:cNvSpPr txBox="1"/>
          <p:nvPr>
            <p:ph idx="1" type="subTitle"/>
          </p:nvPr>
        </p:nvSpPr>
        <p:spPr>
          <a:xfrm>
            <a:off x="1858700" y="4550878"/>
            <a:ext cx="53613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g14125e7f2b7_0_1230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4125e7f2b7_0_1324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14125e7f2b7_0_1324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14125e7f2b7_0_1324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14125e7f2b7_0_1324"/>
          <p:cNvSpPr txBox="1"/>
          <p:nvPr>
            <p:ph idx="1" type="body"/>
          </p:nvPr>
        </p:nvSpPr>
        <p:spPr>
          <a:xfrm>
            <a:off x="328025" y="5551333"/>
            <a:ext cx="74151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14" name="Google Shape;114;g14125e7f2b7_0_1324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4125e7f2b7_0_1330"/>
          <p:cNvSpPr/>
          <p:nvPr/>
        </p:nvSpPr>
        <p:spPr>
          <a:xfrm flipH="1">
            <a:off x="5569200" y="3778767"/>
            <a:ext cx="3574800" cy="30792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7" name="Google Shape;117;g14125e7f2b7_0_1330"/>
          <p:cNvGrpSpPr/>
          <p:nvPr/>
        </p:nvGrpSpPr>
        <p:grpSpPr>
          <a:xfrm>
            <a:off x="5959222" y="5492768"/>
            <a:ext cx="2520951" cy="1365553"/>
            <a:chOff x="6917201" y="0"/>
            <a:chExt cx="2227776" cy="863400"/>
          </a:xfrm>
        </p:grpSpPr>
        <p:sp>
          <p:nvSpPr>
            <p:cNvPr id="118" name="Google Shape;118;g14125e7f2b7_0_133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g14125e7f2b7_0_1330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g14125e7f2b7_0_1330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1" name="Google Shape;121;g14125e7f2b7_0_1330"/>
          <p:cNvGrpSpPr/>
          <p:nvPr/>
        </p:nvGrpSpPr>
        <p:grpSpPr>
          <a:xfrm>
            <a:off x="199149" y="3"/>
            <a:ext cx="2795413" cy="1444382"/>
            <a:chOff x="6917201" y="0"/>
            <a:chExt cx="2227776" cy="863400"/>
          </a:xfrm>
        </p:grpSpPr>
        <p:sp>
          <p:nvSpPr>
            <p:cNvPr id="122" name="Google Shape;122;g14125e7f2b7_0_133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g14125e7f2b7_0_1330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g14125e7f2b7_0_1330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" name="Google Shape;125;g14125e7f2b7_0_1330"/>
          <p:cNvSpPr txBox="1"/>
          <p:nvPr>
            <p:ph hasCustomPrompt="1" type="title"/>
          </p:nvPr>
        </p:nvSpPr>
        <p:spPr>
          <a:xfrm>
            <a:off x="1385850" y="1845133"/>
            <a:ext cx="6372300" cy="18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6" name="Google Shape;126;g14125e7f2b7_0_1330"/>
          <p:cNvSpPr txBox="1"/>
          <p:nvPr>
            <p:ph idx="1" type="body"/>
          </p:nvPr>
        </p:nvSpPr>
        <p:spPr>
          <a:xfrm>
            <a:off x="1385850" y="3818467"/>
            <a:ext cx="6372300" cy="8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g14125e7f2b7_0_1330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4125e7f2b7_0_1343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14125e7f2b7_0_13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g14125e7f2b7_0_134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indent="-30861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indent="-30861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indent="-30861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indent="-30860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indent="-30860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/>
        </p:txBody>
      </p:sp>
      <p:sp>
        <p:nvSpPr>
          <p:cNvPr id="40" name="Google Shape;40;g14125e7f2b7_0_1345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g14125e7f2b7_0_1345"/>
          <p:cNvSpPr txBox="1"/>
          <p:nvPr>
            <p:ph idx="12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g14125e7f2b7_0_1345"/>
          <p:cNvSpPr txBox="1"/>
          <p:nvPr>
            <p:ph idx="11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4125e7f2b7_0_1258"/>
          <p:cNvSpPr/>
          <p:nvPr/>
        </p:nvSpPr>
        <p:spPr>
          <a:xfrm flipH="1">
            <a:off x="4757100" y="3079200"/>
            <a:ext cx="4386900" cy="37788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5" name="Google Shape;45;g14125e7f2b7_0_1258"/>
          <p:cNvGrpSpPr/>
          <p:nvPr/>
        </p:nvGrpSpPr>
        <p:grpSpPr>
          <a:xfrm>
            <a:off x="5594191" y="5281486"/>
            <a:ext cx="2910144" cy="1576482"/>
            <a:chOff x="6917201" y="0"/>
            <a:chExt cx="2227776" cy="863400"/>
          </a:xfrm>
        </p:grpSpPr>
        <p:sp>
          <p:nvSpPr>
            <p:cNvPr id="46" name="Google Shape;46;g14125e7f2b7_0_125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g14125e7f2b7_0_125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g14125e7f2b7_0_125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" name="Google Shape;49;g14125e7f2b7_0_1258"/>
          <p:cNvGrpSpPr/>
          <p:nvPr/>
        </p:nvGrpSpPr>
        <p:grpSpPr>
          <a:xfrm>
            <a:off x="199149" y="3"/>
            <a:ext cx="2795413" cy="1444382"/>
            <a:chOff x="6917201" y="0"/>
            <a:chExt cx="2227776" cy="863400"/>
          </a:xfrm>
        </p:grpSpPr>
        <p:sp>
          <p:nvSpPr>
            <p:cNvPr id="50" name="Google Shape;50;g14125e7f2b7_0_125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g14125e7f2b7_0_125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g14125e7f2b7_0_125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g14125e7f2b7_0_1258"/>
          <p:cNvSpPr txBox="1"/>
          <p:nvPr>
            <p:ph type="title"/>
          </p:nvPr>
        </p:nvSpPr>
        <p:spPr>
          <a:xfrm>
            <a:off x="1888684" y="2328133"/>
            <a:ext cx="5377500" cy="219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4" name="Google Shape;54;g14125e7f2b7_0_1258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4125e7f2b7_0_1270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g14125e7f2b7_0_1270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g14125e7f2b7_0_1270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g14125e7f2b7_0_1270"/>
          <p:cNvSpPr txBox="1"/>
          <p:nvPr>
            <p:ph type="title"/>
          </p:nvPr>
        </p:nvSpPr>
        <p:spPr>
          <a:xfrm>
            <a:off x="819150" y="1127467"/>
            <a:ext cx="7505700" cy="12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0" name="Google Shape;60;g14125e7f2b7_0_1270"/>
          <p:cNvSpPr txBox="1"/>
          <p:nvPr>
            <p:ph idx="1" type="body"/>
          </p:nvPr>
        </p:nvSpPr>
        <p:spPr>
          <a:xfrm>
            <a:off x="819150" y="2654300"/>
            <a:ext cx="7505700" cy="32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1" name="Google Shape;61;g14125e7f2b7_0_1270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125e7f2b7_0_1277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g14125e7f2b7_0_1277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14125e7f2b7_0_1277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g14125e7f2b7_0_1277"/>
          <p:cNvSpPr txBox="1"/>
          <p:nvPr>
            <p:ph type="title"/>
          </p:nvPr>
        </p:nvSpPr>
        <p:spPr>
          <a:xfrm>
            <a:off x="819150" y="1127467"/>
            <a:ext cx="7505700" cy="12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7" name="Google Shape;67;g14125e7f2b7_0_1277"/>
          <p:cNvSpPr txBox="1"/>
          <p:nvPr>
            <p:ph idx="1" type="body"/>
          </p:nvPr>
        </p:nvSpPr>
        <p:spPr>
          <a:xfrm>
            <a:off x="819150" y="2654300"/>
            <a:ext cx="3686100" cy="32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g14125e7f2b7_0_1277"/>
          <p:cNvSpPr txBox="1"/>
          <p:nvPr>
            <p:ph idx="2" type="body"/>
          </p:nvPr>
        </p:nvSpPr>
        <p:spPr>
          <a:xfrm>
            <a:off x="4638675" y="2654300"/>
            <a:ext cx="3686100" cy="32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g14125e7f2b7_0_1277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4125e7f2b7_0_1285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g14125e7f2b7_0_1285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14125e7f2b7_0_1285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14125e7f2b7_0_1285"/>
          <p:cNvSpPr txBox="1"/>
          <p:nvPr>
            <p:ph type="title"/>
          </p:nvPr>
        </p:nvSpPr>
        <p:spPr>
          <a:xfrm>
            <a:off x="819150" y="1127467"/>
            <a:ext cx="7505700" cy="12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g14125e7f2b7_0_1285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4125e7f2b7_0_1291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14125e7f2b7_0_1291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14125e7f2b7_0_1291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14125e7f2b7_0_1291"/>
          <p:cNvSpPr txBox="1"/>
          <p:nvPr>
            <p:ph type="title"/>
          </p:nvPr>
        </p:nvSpPr>
        <p:spPr>
          <a:xfrm>
            <a:off x="819150" y="1127467"/>
            <a:ext cx="3709200" cy="18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81" name="Google Shape;81;g14125e7f2b7_0_1291"/>
          <p:cNvSpPr txBox="1"/>
          <p:nvPr>
            <p:ph idx="1" type="body"/>
          </p:nvPr>
        </p:nvSpPr>
        <p:spPr>
          <a:xfrm>
            <a:off x="830700" y="3092067"/>
            <a:ext cx="3709200" cy="28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82" name="Google Shape;82;g14125e7f2b7_0_1291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125e7f2b7_0_1298"/>
          <p:cNvSpPr/>
          <p:nvPr/>
        </p:nvSpPr>
        <p:spPr>
          <a:xfrm>
            <a:off x="0" y="3764192"/>
            <a:ext cx="7369200" cy="30891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14125e7f2b7_0_1298"/>
          <p:cNvSpPr/>
          <p:nvPr/>
        </p:nvSpPr>
        <p:spPr>
          <a:xfrm flipH="1">
            <a:off x="3583210" y="2072150"/>
            <a:ext cx="5560500" cy="47859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6" name="Google Shape;86;g14125e7f2b7_0_1298"/>
          <p:cNvGrpSpPr/>
          <p:nvPr/>
        </p:nvGrpSpPr>
        <p:grpSpPr>
          <a:xfrm>
            <a:off x="255991" y="-11"/>
            <a:ext cx="2251347" cy="1391229"/>
            <a:chOff x="3961956" y="4383950"/>
            <a:chExt cx="1160548" cy="548700"/>
          </a:xfrm>
        </p:grpSpPr>
        <p:sp>
          <p:nvSpPr>
            <p:cNvPr id="87" name="Google Shape;87;g14125e7f2b7_0_129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g14125e7f2b7_0_129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g14125e7f2b7_0_129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0" name="Google Shape;90;g14125e7f2b7_0_1298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g14125e7f2b7_0_1298"/>
          <p:cNvGrpSpPr/>
          <p:nvPr/>
        </p:nvGrpSpPr>
        <p:grpSpPr>
          <a:xfrm>
            <a:off x="34934" y="6029501"/>
            <a:ext cx="1593305" cy="822734"/>
            <a:chOff x="6917201" y="0"/>
            <a:chExt cx="2227776" cy="863400"/>
          </a:xfrm>
        </p:grpSpPr>
        <p:sp>
          <p:nvSpPr>
            <p:cNvPr id="92" name="Google Shape;92;g14125e7f2b7_0_129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g14125e7f2b7_0_129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g14125e7f2b7_0_129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" name="Google Shape;95;g14125e7f2b7_0_1298"/>
          <p:cNvGrpSpPr/>
          <p:nvPr/>
        </p:nvGrpSpPr>
        <p:grpSpPr>
          <a:xfrm>
            <a:off x="5886353" y="1657"/>
            <a:ext cx="3257454" cy="1681990"/>
            <a:chOff x="6917201" y="0"/>
            <a:chExt cx="2227776" cy="863400"/>
          </a:xfrm>
        </p:grpSpPr>
        <p:sp>
          <p:nvSpPr>
            <p:cNvPr id="96" name="Google Shape;96;g14125e7f2b7_0_129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g14125e7f2b7_0_129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g14125e7f2b7_0_129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9" name="Google Shape;99;g14125e7f2b7_0_1298"/>
          <p:cNvSpPr txBox="1"/>
          <p:nvPr>
            <p:ph type="title"/>
          </p:nvPr>
        </p:nvSpPr>
        <p:spPr>
          <a:xfrm>
            <a:off x="1393929" y="1734861"/>
            <a:ext cx="6366900" cy="338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100" name="Google Shape;100;g14125e7f2b7_0_1298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4125e7f2b7_0_1316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14125e7f2b7_0_1316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14125e7f2b7_0_1316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14125e7f2b7_0_1316"/>
          <p:cNvSpPr txBox="1"/>
          <p:nvPr>
            <p:ph type="title"/>
          </p:nvPr>
        </p:nvSpPr>
        <p:spPr>
          <a:xfrm>
            <a:off x="819150" y="1127467"/>
            <a:ext cx="6424200" cy="9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6" name="Google Shape;106;g14125e7f2b7_0_1316"/>
          <p:cNvSpPr txBox="1"/>
          <p:nvPr>
            <p:ph idx="1" type="subTitle"/>
          </p:nvPr>
        </p:nvSpPr>
        <p:spPr>
          <a:xfrm>
            <a:off x="819150" y="2067600"/>
            <a:ext cx="58599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7" name="Google Shape;107;g14125e7f2b7_0_1316"/>
          <p:cNvSpPr txBox="1"/>
          <p:nvPr>
            <p:ph idx="2" type="body"/>
          </p:nvPr>
        </p:nvSpPr>
        <p:spPr>
          <a:xfrm>
            <a:off x="819150" y="3289400"/>
            <a:ext cx="5859900" cy="27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8" name="Google Shape;108;g14125e7f2b7_0_1316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4125e7f2b7_0_122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g14125e7f2b7_0_1226"/>
          <p:cNvSpPr txBox="1"/>
          <p:nvPr>
            <p:ph idx="1" type="body"/>
          </p:nvPr>
        </p:nvSpPr>
        <p:spPr>
          <a:xfrm>
            <a:off x="311700" y="1536633"/>
            <a:ext cx="8520600" cy="45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b="0" i="0" sz="13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g14125e7f2b7_0_1226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planalto.gov.br/ccivil_03/Constituicao/Constituicao.htm#art167%C2%A71" TargetMode="External"/><Relationship Id="rId4" Type="http://schemas.openxmlformats.org/officeDocument/2006/relationships/hyperlink" Target="https://www.planalto.gov.br/ccivil_03/Constituicao/Constituicao.htm#art167%C2%A71" TargetMode="External"/><Relationship Id="rId5" Type="http://schemas.openxmlformats.org/officeDocument/2006/relationships/hyperlink" Target="https://www.planalto.gov.br/ccivil_03/Constituicao/Constituicao.htm#art167%C2%A71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66666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"/>
          <p:cNvSpPr txBox="1"/>
          <p:nvPr>
            <p:ph type="ctrTitle"/>
          </p:nvPr>
        </p:nvSpPr>
        <p:spPr>
          <a:xfrm>
            <a:off x="685800" y="539300"/>
            <a:ext cx="7772400" cy="19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6600"/>
              <a:buFont typeface="Garamond"/>
              <a:buNone/>
            </a:pPr>
            <a:r>
              <a:rPr b="1" i="0" lang="en-US" sz="66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Audiência Pública</a:t>
            </a:r>
            <a:r>
              <a:rPr b="1" i="0" lang="en-US" sz="60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5" name="Google Shape;135;p1"/>
          <p:cNvSpPr txBox="1"/>
          <p:nvPr>
            <p:ph idx="1" type="subTitle"/>
          </p:nvPr>
        </p:nvSpPr>
        <p:spPr>
          <a:xfrm>
            <a:off x="1262750" y="2661550"/>
            <a:ext cx="6400800" cy="20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i="0" lang="en-US" sz="40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Lei </a:t>
            </a:r>
            <a:r>
              <a:rPr b="1" lang="en-US" sz="40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Orçamentária Anual</a:t>
            </a:r>
            <a:endParaRPr b="1" sz="40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</a:pPr>
            <a:r>
              <a:rPr b="1" lang="en-US" sz="40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2022</a:t>
            </a:r>
            <a:endParaRPr b="1" sz="40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40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</a:pPr>
            <a:r>
              <a:rPr b="1" lang="en-US" sz="40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29/11/2022</a:t>
            </a:r>
            <a:endParaRPr b="1" sz="40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"/>
          <p:cNvSpPr txBox="1"/>
          <p:nvPr>
            <p:ph idx="1" type="body"/>
          </p:nvPr>
        </p:nvSpPr>
        <p:spPr>
          <a:xfrm>
            <a:off x="250825" y="765175"/>
            <a:ext cx="87486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844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1844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84" name="Google Shape;184;p8"/>
          <p:cNvSpPr txBox="1"/>
          <p:nvPr/>
        </p:nvSpPr>
        <p:spPr>
          <a:xfrm>
            <a:off x="149725" y="490475"/>
            <a:ext cx="8642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2540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85" name="Google Shape;185;p8"/>
          <p:cNvSpPr txBox="1"/>
          <p:nvPr>
            <p:ph idx="1" type="body"/>
          </p:nvPr>
        </p:nvSpPr>
        <p:spPr>
          <a:xfrm>
            <a:off x="403225" y="917575"/>
            <a:ext cx="87486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844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1844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86" name="Google Shape;186;p8"/>
          <p:cNvSpPr txBox="1"/>
          <p:nvPr>
            <p:ph idx="1" type="body"/>
          </p:nvPr>
        </p:nvSpPr>
        <p:spPr>
          <a:xfrm>
            <a:off x="43650" y="130775"/>
            <a:ext cx="9056700" cy="67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36830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3</a:t>
            </a:r>
            <a:r>
              <a:rPr baseline="30000" lang="en-US" sz="2800" u="sng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 A atualização monetária do principal da dívida mobiliária refinanciada não poderá superar a variação do índice de preços previsto na lei de diretrizes orçamentárias, ou em legislação específica.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36830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4</a:t>
            </a:r>
            <a:r>
              <a:rPr baseline="30000" lang="en-US" sz="2800" u="sng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 É vedado consignar na lei orçamentária crédito com finalidade imprecisa ou com dotação ilimitada.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36830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5</a:t>
            </a:r>
            <a:r>
              <a:rPr baseline="30000" lang="en-US" sz="2800" u="sng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 A lei orçamentária não consignará dotação para investimento com duração superior a um exercício financeiro que não esteja previsto no plano plurianual ou em lei que autorize a sua inclusão, conforme disposto no </a:t>
            </a:r>
            <a:r>
              <a:rPr lang="en-US" sz="2800">
                <a:solidFill>
                  <a:srgbClr val="000000"/>
                </a:solidFill>
                <a:uFill>
                  <a:noFill/>
                </a:uFill>
                <a:latin typeface="Book Antiqua"/>
                <a:ea typeface="Book Antiqua"/>
                <a:cs typeface="Book Antiqua"/>
                <a:sym typeface="Book Antiqu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§ 1</a:t>
            </a:r>
            <a:r>
              <a:rPr baseline="30000" lang="en-US" sz="2800">
                <a:solidFill>
                  <a:srgbClr val="000000"/>
                </a:solidFill>
                <a:uFill>
                  <a:noFill/>
                </a:uFill>
                <a:latin typeface="Book Antiqua"/>
                <a:ea typeface="Book Antiqua"/>
                <a:cs typeface="Book Antiqua"/>
                <a:sym typeface="Book Antiqu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</a:t>
            </a:r>
            <a:r>
              <a:rPr lang="en-US" sz="2800">
                <a:solidFill>
                  <a:srgbClr val="000000"/>
                </a:solidFill>
                <a:uFill>
                  <a:noFill/>
                </a:uFill>
                <a:latin typeface="Book Antiqua"/>
                <a:ea typeface="Book Antiqua"/>
                <a:cs typeface="Book Antiqua"/>
                <a:sym typeface="Book Antiqu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do art. 167 da Constituição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368300" lvl="0" marL="0" rtl="0" algn="just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"/>
          <p:cNvSpPr txBox="1"/>
          <p:nvPr>
            <p:ph idx="1" type="body"/>
          </p:nvPr>
        </p:nvSpPr>
        <p:spPr>
          <a:xfrm>
            <a:off x="179400" y="441262"/>
            <a:ext cx="87852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25400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/>
          </a:p>
        </p:txBody>
      </p:sp>
      <p:sp>
        <p:nvSpPr>
          <p:cNvPr id="192" name="Google Shape;192;p9"/>
          <p:cNvSpPr txBox="1"/>
          <p:nvPr/>
        </p:nvSpPr>
        <p:spPr>
          <a:xfrm>
            <a:off x="0" y="0"/>
            <a:ext cx="9066600" cy="32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36830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800">
                <a:latin typeface="Book Antiqua"/>
                <a:ea typeface="Book Antiqua"/>
                <a:cs typeface="Book Antiqua"/>
                <a:sym typeface="Book Antiqua"/>
              </a:rPr>
              <a:t>§ 6</a:t>
            </a:r>
            <a:r>
              <a:rPr baseline="30000" lang="en-US" sz="2800" u="sng">
                <a:latin typeface="Book Antiqua"/>
                <a:ea typeface="Book Antiqua"/>
                <a:cs typeface="Book Antiqua"/>
                <a:sym typeface="Book Antiqua"/>
              </a:rPr>
              <a:t>o</a:t>
            </a:r>
            <a:r>
              <a:rPr lang="en-US" sz="2800">
                <a:latin typeface="Book Antiqua"/>
                <a:ea typeface="Book Antiqua"/>
                <a:cs typeface="Book Antiqua"/>
                <a:sym typeface="Book Antiqua"/>
              </a:rPr>
              <a:t> Integrarão as despesas da União, e serão incluídas na lei orçamentária, as do Banco Central do Brasil relativas a pessoal e encargos sociais, custeio administrativo, inclusive os destinados a benefícios e assistência aos servidores, e a investimentos.</a:t>
            </a:r>
            <a:endParaRPr sz="2800">
              <a:latin typeface="Book Antiqua"/>
              <a:ea typeface="Book Antiqua"/>
              <a:cs typeface="Book Antiqua"/>
              <a:sym typeface="Book Antiqua"/>
            </a:endParaRPr>
          </a:p>
          <a:p>
            <a:pPr indent="368300" lvl="0" marL="0" rtl="0" algn="just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rPr lang="en-US" sz="2800">
                <a:latin typeface="Book Antiqua"/>
                <a:ea typeface="Book Antiqua"/>
                <a:cs typeface="Book Antiqua"/>
                <a:sym typeface="Book Antiqua"/>
              </a:rPr>
              <a:t> § 7</a:t>
            </a:r>
            <a:r>
              <a:rPr baseline="30000" lang="en-US" sz="2800" u="sng">
                <a:latin typeface="Book Antiqua"/>
                <a:ea typeface="Book Antiqua"/>
                <a:cs typeface="Book Antiqua"/>
                <a:sym typeface="Book Antiqua"/>
              </a:rPr>
              <a:t>o</a:t>
            </a:r>
            <a:r>
              <a:rPr lang="en-US" sz="2800">
                <a:latin typeface="Book Antiqua"/>
                <a:ea typeface="Book Antiqua"/>
                <a:cs typeface="Book Antiqua"/>
                <a:sym typeface="Book Antiqua"/>
              </a:rPr>
              <a:t>  (VETADO)</a:t>
            </a:r>
            <a:endParaRPr sz="2800"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"/>
          <p:cNvSpPr txBox="1"/>
          <p:nvPr>
            <p:ph idx="1" type="body"/>
          </p:nvPr>
        </p:nvSpPr>
        <p:spPr>
          <a:xfrm>
            <a:off x="395275" y="333375"/>
            <a:ext cx="8229600" cy="64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"/>
              <a:buChar char="■"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Art. 48.</a:t>
            </a:r>
            <a:r>
              <a:rPr b="1"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 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São instrumentos de transparência da gestão fiscal, aos quais será dada ampla divulgação, inclusive em meios eletrônicos de acesso público: os planos, orçamentos e leis de diretrizes orçamentárias; as prestações de contas e o respectivo parecer prévio; o Relatório Resumido da Execução Orçamentária e o Relatório de Gestão Fiscal; e as versões simplificadas desses documentos.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1844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i="0" sz="2800" u="non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98" name="Google Shape;198;p10"/>
          <p:cNvSpPr txBox="1"/>
          <p:nvPr/>
        </p:nvSpPr>
        <p:spPr>
          <a:xfrm>
            <a:off x="366750" y="4179900"/>
            <a:ext cx="84105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1</a:t>
            </a:r>
            <a:r>
              <a:rPr b="0" baseline="30000" i="0" lang="en-US" sz="2800" u="sng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</a:t>
            </a:r>
            <a:r>
              <a:rPr b="0" i="0" lang="en-US" sz="2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   A transparência será assegurada também     mediante:                    </a:t>
            </a:r>
            <a:endParaRPr b="0" i="0" sz="2800" u="none" cap="none" strike="noStrik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 – incentivo à participação popular e realização de audiências públicas, durante os processos de elaboração e discussão dos planos, lei de diretrizes orçamentárias e orçamentos;  </a:t>
            </a:r>
            <a:endParaRPr b="0" i="0" sz="2800" u="none" cap="none" strike="noStrik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"/>
          <p:cNvSpPr txBox="1"/>
          <p:nvPr/>
        </p:nvSpPr>
        <p:spPr>
          <a:xfrm>
            <a:off x="539750" y="908050"/>
            <a:ext cx="827881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6600"/>
              <a:buFont typeface="Garamond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Audiência Pública </a:t>
            </a:r>
            <a:endParaRPr b="0" i="0" sz="4000" u="none" cap="none" strike="noStrik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204" name="Google Shape;204;p11"/>
          <p:cNvSpPr txBox="1"/>
          <p:nvPr/>
        </p:nvSpPr>
        <p:spPr>
          <a:xfrm>
            <a:off x="539750" y="3213100"/>
            <a:ext cx="84963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4000"/>
              <a:buFont typeface="Garamond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Lei </a:t>
            </a:r>
            <a:r>
              <a:rPr b="1" lang="en-US" sz="4000">
                <a:latin typeface="Book Antiqua"/>
                <a:ea typeface="Book Antiqua"/>
                <a:cs typeface="Book Antiqua"/>
                <a:sym typeface="Book Antiqua"/>
              </a:rPr>
              <a:t>Orçamentária Anual</a:t>
            </a:r>
            <a:endParaRPr b="0" i="0" sz="4000" u="none" cap="none" strike="noStrik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folHlink"/>
              </a:buClr>
              <a:buSzPts val="4000"/>
              <a:buFont typeface="Garamond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LO</a:t>
            </a:r>
            <a:r>
              <a:rPr b="1" lang="en-US" sz="4000">
                <a:latin typeface="Book Antiqua"/>
                <a:ea typeface="Book Antiqua"/>
                <a:cs typeface="Book Antiqua"/>
                <a:sym typeface="Book Antiqua"/>
              </a:rPr>
              <a:t>A</a:t>
            </a:r>
            <a:r>
              <a:rPr b="1" i="0" lang="en-US" sz="40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/2022</a:t>
            </a:r>
            <a:endParaRPr b="1" i="0" sz="4000" u="none" cap="none" strike="noStrik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folHlink"/>
              </a:buClr>
              <a:buSzPts val="4000"/>
              <a:buFont typeface="Garamond"/>
              <a:buNone/>
            </a:pPr>
            <a:r>
              <a:t/>
            </a:r>
            <a:endParaRPr b="1" i="0" sz="4000" u="none" cap="none" strike="noStrik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folHlink"/>
              </a:buClr>
              <a:buSzPts val="4000"/>
              <a:buFont typeface="Garamond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Votação do Projeto: 2</a:t>
            </a:r>
            <a:r>
              <a:rPr b="1" lang="en-US" sz="4000">
                <a:latin typeface="Book Antiqua"/>
                <a:ea typeface="Book Antiqua"/>
                <a:cs typeface="Book Antiqua"/>
                <a:sym typeface="Book Antiqua"/>
              </a:rPr>
              <a:t>9</a:t>
            </a:r>
            <a:r>
              <a:rPr b="1" i="0" lang="en-US" sz="40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/1</a:t>
            </a:r>
            <a:r>
              <a:rPr b="1" lang="en-US" sz="4000">
                <a:latin typeface="Book Antiqua"/>
                <a:ea typeface="Book Antiqua"/>
                <a:cs typeface="Book Antiqua"/>
                <a:sym typeface="Book Antiqua"/>
              </a:rPr>
              <a:t>1</a:t>
            </a:r>
            <a:r>
              <a:rPr b="1" i="0" lang="en-US" sz="4000" u="none" cap="none" strike="noStrik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/2022</a:t>
            </a:r>
            <a:endParaRPr b="1" i="0" sz="4000" u="none" cap="none" strike="noStrik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"/>
          <p:cNvSpPr txBox="1"/>
          <p:nvPr>
            <p:ph idx="1" type="body"/>
          </p:nvPr>
        </p:nvSpPr>
        <p:spPr>
          <a:xfrm>
            <a:off x="393150" y="509325"/>
            <a:ext cx="8357700" cy="53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"/>
              <a:buChar char="■"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  Projeto de Lei nº 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96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/202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2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, foi elaborado atendendo o disposto no 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inciso III e §5º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 do Art. 165 da Constituição Federal e Art. 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5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º da Lei Complementar n.º 101 de 04 de maio de 2000 - Lei de Responsabilidade Fiscal;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00660" lvl="0" marL="342900" rtl="0" algn="just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"/>
              <a:buNone/>
            </a:pPr>
            <a:r>
              <a:t/>
            </a:r>
            <a:endParaRPr i="0" sz="2800" u="non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"/>
              <a:buChar char="■"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A LOA/202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2 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foi também elaborada em consonância com o Plano Plurianual 2022/2025.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41" name="Google Shape;141;p2"/>
          <p:cNvSpPr txBox="1"/>
          <p:nvPr/>
        </p:nvSpPr>
        <p:spPr>
          <a:xfrm>
            <a:off x="340175" y="244925"/>
            <a:ext cx="270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 txBox="1"/>
          <p:nvPr>
            <p:ph idx="1" type="body"/>
          </p:nvPr>
        </p:nvSpPr>
        <p:spPr>
          <a:xfrm>
            <a:off x="89700" y="559825"/>
            <a:ext cx="8964600" cy="60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Book Antiqua"/>
              <a:buChar char="■"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Art. 165: Leis de iniciativa do Poder Executivo estabelecerão:</a:t>
            </a:r>
            <a:endParaRPr i="0" sz="2800" u="non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45720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III - Os orçamentos anuais; 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45720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5º A lei orçamentária anual compreenderá: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 - o orçamento fiscal referente aos Poderes da União, seus fundos, órgãos e entidades da administração direta e indireta, inclusive fundações instituídas e mantidas pelo Poder Público;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II - o orçamento de investimento das empresas em que a União, direta ou indiretamente, detenha a maioria do capital social com direito a voto;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  <mc:AlternateContent>
    <mc:Choice Requires="p14">
      <p:transition p14:dur="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a6a7b7e2fc_0_7"/>
          <p:cNvSpPr txBox="1"/>
          <p:nvPr>
            <p:ph idx="1" type="body"/>
          </p:nvPr>
        </p:nvSpPr>
        <p:spPr>
          <a:xfrm>
            <a:off x="0" y="149075"/>
            <a:ext cx="8822400" cy="67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III - o orçamento da seguridade social, abrangendo todas as entidades e órgãos a ela vinculados, da administração direta ou indireta, bem como os fundos e fundações instituídos e mantidos pelo Poder Público.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6º O projeto de lei orçamentária será acompanhado de demonstrativo regionalizado do efeito, sobre as receitas e despesas, decorrente de isenções, anistias, remissões, subsídios e benefícios de natureza financeira, tributária e creditícia.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7º Os orçamentos previstos no § 5º, I e II, deste artigo, compatibilizados com o plano plurianual, terão entre suas funções a de reduzir desigualdades inter-regionais, segundo critério populacional.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 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  <mc:AlternateContent>
    <mc:Choice Requires="p14">
      <p:transition p14:dur="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a6a7b7e2fc_0_15"/>
          <p:cNvSpPr txBox="1"/>
          <p:nvPr>
            <p:ph idx="1" type="body"/>
          </p:nvPr>
        </p:nvSpPr>
        <p:spPr>
          <a:xfrm>
            <a:off x="89700" y="559825"/>
            <a:ext cx="8964600" cy="6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8º A lei orçamentária anual não conterá dispositivo estranho à previsão da receita e à fixação da despesa, não se incluindo na proibição a autorização para abertura de créditos suplementares e contratação de operações de crédito, ainda que por antecipação de receita, nos termos da lei.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 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  <mc:AlternateContent>
    <mc:Choice Requires="p14">
      <p:transition p14:dur="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 txBox="1"/>
          <p:nvPr>
            <p:ph idx="1" type="body"/>
          </p:nvPr>
        </p:nvSpPr>
        <p:spPr>
          <a:xfrm>
            <a:off x="0" y="260350"/>
            <a:ext cx="8964612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Lei Orgânica Municipal: </a:t>
            </a:r>
            <a:endParaRPr b="1"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Art. 29 - Compete à Câmara Municipal, com a sanção do Prefeito:</a:t>
            </a:r>
            <a:endParaRPr i="0" sz="2800" u="non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 – legislar sobre todas as matérias atribuídas ao Município pelas Constituições da União e do Estado, e por esta Lei Orgânica;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II – votar: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c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 – 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Os Orçamentos Anuais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;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Art. 67 - Leis de iniciativa do Poder Executivo Municipal estabelecerão: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II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– 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Os Orçamentos Anuais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;</a:t>
            </a:r>
            <a:endParaRPr i="0" sz="2800" u="non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1844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i="0" sz="3000" u="non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 txBox="1"/>
          <p:nvPr>
            <p:ph idx="1" type="body"/>
          </p:nvPr>
        </p:nvSpPr>
        <p:spPr>
          <a:xfrm>
            <a:off x="215100" y="0"/>
            <a:ext cx="87138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Book Antiqua"/>
              <a:buChar char="■"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Art. 72 - Os projetos de lei sobre o Plano Plurianual, Diretrizes Orçamentárias, orçamentos anuais e projetos de lei alteração do código Tributário serão enviados pelo Prefeito ao Poder Legislativo nos seguintes prazos;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II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</a:t>
            </a: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– 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Os projetos de lei dos orçamentos anuais, até 15 de novembro de cada ano; 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Book Antiqua"/>
              <a:buChar char="■"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Art. 73 - Os projetos de Lei de que trata o artigo anterior, após a apreciação pelo Poder Legislativo, deverão ser encaminhados para sanção nos seguintes prazos: 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4290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i="0" lang="en-US" sz="28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II – 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Os projetos de Lei dos orçamentos anuais, até 15 de dezembro de cada ano. 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"/>
          <p:cNvSpPr txBox="1"/>
          <p:nvPr>
            <p:ph idx="1" type="body"/>
          </p:nvPr>
        </p:nvSpPr>
        <p:spPr>
          <a:xfrm>
            <a:off x="0" y="219050"/>
            <a:ext cx="8686800" cy="6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i="0" lang="en-US" sz="2500" u="none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Lei de Responsabilidade Fiscal</a:t>
            </a:r>
            <a:endParaRPr b="1" sz="25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i="0" sz="25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0066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i="0" sz="25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72" name="Google Shape;172;p6"/>
          <p:cNvSpPr txBox="1"/>
          <p:nvPr/>
        </p:nvSpPr>
        <p:spPr>
          <a:xfrm>
            <a:off x="150900" y="869950"/>
            <a:ext cx="8535900" cy="652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800">
                <a:latin typeface="Book Antiqua"/>
                <a:ea typeface="Book Antiqua"/>
                <a:cs typeface="Book Antiqua"/>
                <a:sym typeface="Book Antiqua"/>
              </a:rPr>
              <a:t>Art. 5º O projeto de lei orçamentária anual, elaborado de forma compatível com o plano plurianual, com a lei de diretrizes orçamentárias e com as normas desta Lei Complementar:</a:t>
            </a:r>
            <a:endParaRPr sz="2800"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800">
                <a:latin typeface="Book Antiqua"/>
                <a:ea typeface="Book Antiqua"/>
                <a:cs typeface="Book Antiqua"/>
                <a:sym typeface="Book Antiqua"/>
              </a:rPr>
              <a:t>I - conterá, em anexo, demonstrativo da compatibilidade da programação dos orçamentos com os objetivos e metas constantes do documento de que trata o § 1º do art. 4º;</a:t>
            </a:r>
            <a:endParaRPr sz="2800"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800">
                <a:latin typeface="Book Antiqua"/>
                <a:ea typeface="Book Antiqua"/>
                <a:cs typeface="Book Antiqua"/>
                <a:sym typeface="Book Antiqua"/>
              </a:rPr>
              <a:t>II - será acompanhado do documento a que se refere o § 6º do art. 165 da Constituição, bem como das medidas de compensação a renúncias de receita e ao aumento de despesas obrigatórias de caráter continuado;</a:t>
            </a:r>
            <a:endParaRPr sz="2800"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700"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700"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7"/>
          <p:cNvSpPr txBox="1"/>
          <p:nvPr>
            <p:ph idx="1" type="body"/>
          </p:nvPr>
        </p:nvSpPr>
        <p:spPr>
          <a:xfrm>
            <a:off x="0" y="333375"/>
            <a:ext cx="8893200" cy="6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844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III - conterá reserva de contingência, cuja forma de utilização e montante, definido com base na receita corrente líquida, serão estabelecidos na lei de diretrizes orçamentárias, destinada ao: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1844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a)  (VETADO)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18440" lvl="0" marL="34290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b) atendimento de passivos contingentes e outros riscos e eventos fiscais imprevistos.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36830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1</a:t>
            </a:r>
            <a:r>
              <a:rPr baseline="30000" lang="en-US" sz="2800" u="sng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 Todas as despesas relativas à dívida pública, mobiliária ou contratual, e as receitas que as atenderão, constarão da lei orçamentária anual.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368300" lvl="0" marL="0" rtl="0" algn="just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§ 2</a:t>
            </a:r>
            <a:r>
              <a:rPr baseline="30000" lang="en-US" sz="2800" u="sng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o</a:t>
            </a:r>
            <a:r>
              <a:rPr lang="en-US" sz="28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rPr>
              <a:t> O refinanciamento da dívida pública constará separadamente na lei orçamentária e nas de crédito adicional.</a:t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18440" lvl="0" marL="34290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1960"/>
              <a:buNone/>
            </a:pPr>
            <a:r>
              <a:t/>
            </a:r>
            <a:endParaRPr sz="2800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78" name="Google Shape;178;p7"/>
          <p:cNvSpPr txBox="1"/>
          <p:nvPr/>
        </p:nvSpPr>
        <p:spPr>
          <a:xfrm>
            <a:off x="126150" y="435900"/>
            <a:ext cx="8640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2013-10-11T19:29:23Z</dcterms:created>
  <dc:creator>camara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